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8"/>
  </p:notesMasterIdLst>
  <p:sldIdLst>
    <p:sldId id="256" r:id="rId2"/>
    <p:sldId id="284" r:id="rId3"/>
    <p:sldId id="258" r:id="rId4"/>
    <p:sldId id="257" r:id="rId5"/>
    <p:sldId id="262" r:id="rId6"/>
    <p:sldId id="259" r:id="rId7"/>
    <p:sldId id="260" r:id="rId8"/>
    <p:sldId id="288" r:id="rId9"/>
    <p:sldId id="276" r:id="rId10"/>
    <p:sldId id="291" r:id="rId11"/>
    <p:sldId id="261" r:id="rId12"/>
    <p:sldId id="285" r:id="rId13"/>
    <p:sldId id="287" r:id="rId14"/>
    <p:sldId id="289" r:id="rId15"/>
    <p:sldId id="292" r:id="rId16"/>
    <p:sldId id="277" r:id="rId17"/>
  </p:sldIdLst>
  <p:sldSz cx="9144000" cy="5143500" type="screen16x9"/>
  <p:notesSz cx="6858000" cy="9144000"/>
  <p:embeddedFontLst>
    <p:embeddedFont>
      <p:font typeface="Patrick Hand" panose="020B0604020202020204" charset="0"/>
      <p:regular r:id="rId19"/>
    </p:embeddedFont>
    <p:embeddedFont>
      <p:font typeface="Patrick Hand SC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D5A716-49A0-46C6-9C3D-9A49DF396222}">
  <a:tblStyle styleId="{EFD5A716-49A0-46C6-9C3D-9A49DF3962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0638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901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50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852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35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957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448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552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18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92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60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37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94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08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493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150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76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Tablet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3000054" y="3320431"/>
            <a:ext cx="443235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000" dirty="0"/>
              <a:t>Laboratorios de Ciencias</a:t>
            </a:r>
            <a:br>
              <a:rPr lang="en" sz="4400" dirty="0"/>
            </a:br>
            <a:r>
              <a:rPr lang="pt-BR" sz="2000" b="1" dirty="0"/>
              <a:t>Ing.  Roberto Domínguez Hernández</a:t>
            </a:r>
            <a:br>
              <a:rPr lang="pt-BR" sz="2000" dirty="0"/>
            </a:br>
            <a:r>
              <a:rPr lang="pt-BR" sz="2000" b="1" dirty="0"/>
              <a:t>Técnico Académico de Cómputo</a:t>
            </a:r>
            <a:br>
              <a:rPr lang="pt-BR" sz="2000" dirty="0"/>
            </a:br>
            <a:r>
              <a:rPr lang="pt-BR" sz="4400" dirty="0"/>
              <a:t> </a:t>
            </a:r>
            <a:br>
              <a:rPr lang="pt-BR" sz="4400" dirty="0"/>
            </a:br>
            <a:endParaRPr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49" y="963964"/>
            <a:ext cx="752071" cy="853540"/>
          </a:xfrm>
          <a:prstGeom prst="rect">
            <a:avLst/>
          </a:prstGeom>
        </p:spPr>
      </p:pic>
      <p:sp>
        <p:nvSpPr>
          <p:cNvPr id="9" name="Google Shape;68;p17"/>
          <p:cNvSpPr txBox="1">
            <a:spLocks/>
          </p:cNvSpPr>
          <p:nvPr/>
        </p:nvSpPr>
        <p:spPr>
          <a:xfrm>
            <a:off x="2946864" y="1594754"/>
            <a:ext cx="3575406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1800" dirty="0"/>
              <a:t>Universidad Nacional Autónoma de México</a:t>
            </a:r>
          </a:p>
          <a:p>
            <a:r>
              <a:rPr lang="es-MX" sz="1800" dirty="0"/>
              <a:t>Escuela Nacional Colegio de Ciencias </a:t>
            </a:r>
          </a:p>
          <a:p>
            <a:r>
              <a:rPr lang="es-MX" sz="1800" dirty="0"/>
              <a:t>y Humanidades</a:t>
            </a:r>
          </a:p>
          <a:p>
            <a:r>
              <a:rPr lang="es-MX" sz="1800" dirty="0"/>
              <a:t>Plantel Oriente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73" y="2574134"/>
            <a:ext cx="1230973" cy="87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70" y="997178"/>
            <a:ext cx="743379" cy="847453"/>
          </a:xfrm>
          <a:prstGeom prst="rect">
            <a:avLst/>
          </a:prstGeom>
        </p:spPr>
      </p:pic>
      <p:pic>
        <p:nvPicPr>
          <p:cNvPr id="4" name="Legend From Heaven - Across the Oc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78220" y="22693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drap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5. </a:t>
            </a:r>
            <a:endParaRPr sz="4000" dirty="0"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1728538" y="1391125"/>
            <a:ext cx="5460894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es-MX" sz="2800" dirty="0"/>
              <a:t>Registrar la huella digital de los docentes en los biométricos para el acceso a los Laboratorios de Ciencias</a:t>
            </a:r>
            <a:r>
              <a:rPr lang="es-MX" sz="2800" dirty="0">
                <a:solidFill>
                  <a:schemeClr val="dk2"/>
                </a:solidFill>
              </a:rPr>
              <a:t>.</a:t>
            </a:r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/>
          <a:stretch/>
        </p:blipFill>
        <p:spPr>
          <a:xfrm>
            <a:off x="4964848" y="2965950"/>
            <a:ext cx="2224584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/>
          <a:stretch/>
        </p:blipFill>
        <p:spPr>
          <a:xfrm>
            <a:off x="1934593" y="2912938"/>
            <a:ext cx="2363057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756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7000">
        <p15:prstTrans prst="origami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6. </a:t>
            </a:r>
            <a:endParaRPr sz="4000" dirty="0"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277577" y="1117350"/>
            <a:ext cx="4393117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81000" lvl="0" indent="-200025" algn="ctr"/>
            <a:r>
              <a:rPr lang="es-MX" sz="2800" dirty="0"/>
              <a:t>Dar Mantenimiento preventivo y correctivo al equipo de cómputo de los </a:t>
            </a:r>
          </a:p>
          <a:p>
            <a:pPr marL="381000" lvl="0" indent="-200025" algn="ctr"/>
            <a:r>
              <a:rPr lang="es-MX" sz="2800" dirty="0"/>
              <a:t>Laboratorios de Ciencias.</a:t>
            </a:r>
            <a:endParaRPr sz="2800" dirty="0"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53" y="953191"/>
            <a:ext cx="1908842" cy="3398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68" y="3018451"/>
            <a:ext cx="4083279" cy="1466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35900" y="554804"/>
            <a:ext cx="2872200" cy="36378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/>
              <a:t>7.</a:t>
            </a:r>
          </a:p>
          <a:p>
            <a:pPr marL="76200" indent="0">
              <a:buNone/>
            </a:pPr>
            <a:r>
              <a:rPr lang="es-MX" sz="2800" dirty="0"/>
              <a:t>Verificar los inventarios de los recursos de los Laboratorios de Ciencias.  </a:t>
            </a:r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84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/>
          <p:nvPr/>
        </p:nvSpPr>
        <p:spPr>
          <a:xfrm>
            <a:off x="3448299" y="1022550"/>
            <a:ext cx="2336051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800" dirty="0">
                <a:solidFill>
                  <a:schemeClr val="dk2"/>
                </a:solidFill>
                <a:latin typeface="Patrick Hand"/>
                <a:ea typeface="Patrick Hand"/>
                <a:cs typeface="Patrick Hand"/>
              </a:rPr>
              <a:t>Apoyar con las actividades asignadas por la Secretaría de SILADIN.</a:t>
            </a:r>
            <a:endParaRPr sz="2800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4000" b="1" dirty="0">
                <a:latin typeface="Patrick Hand SC"/>
                <a:sym typeface="Patrick Hand SC"/>
              </a:rPr>
              <a:t>8.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7396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88">
            <a:off x="101858" y="3068238"/>
            <a:ext cx="3240064" cy="164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55450" y="831824"/>
            <a:ext cx="2833100" cy="36378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/>
              <a:t>9.</a:t>
            </a:r>
          </a:p>
          <a:p>
            <a:pPr marL="76200" indent="0">
              <a:buNone/>
            </a:pPr>
            <a:r>
              <a:rPr lang="es-MX" sz="2800" dirty="0"/>
              <a:t>Asesorar a Docentes en crear, diseñar, desarrollar y aplicar actividades en las aulas virtuales de la Plataforma Educativa </a:t>
            </a:r>
            <a:r>
              <a:rPr lang="es-MX" sz="2800" dirty="0" err="1"/>
              <a:t>Moodle</a:t>
            </a:r>
            <a:r>
              <a:rPr lang="es-MX" sz="2800" dirty="0"/>
              <a:t>.  </a:t>
            </a:r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60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10. </a:t>
            </a:r>
            <a:endParaRPr sz="4000" dirty="0"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1524063" y="1107340"/>
            <a:ext cx="3047937" cy="17630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>
              <a:buNone/>
            </a:pPr>
            <a:r>
              <a:rPr lang="es-MX" sz="2800" dirty="0"/>
              <a:t>Organizar y planear eventos académicos con los 5 Planteles del Colegio y la Secretaria de Informática de la Dirección General del Colegio de Ciencias y Humanidades.</a:t>
            </a:r>
            <a:endParaRPr lang="es-MX" sz="2800" dirty="0">
              <a:solidFill>
                <a:schemeClr val="dk2"/>
              </a:solidFill>
            </a:endParaRPr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"/>
          <a:stretch/>
        </p:blipFill>
        <p:spPr>
          <a:xfrm>
            <a:off x="5021010" y="1615893"/>
            <a:ext cx="2419637" cy="2319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2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ctrTitle" idx="4294967295"/>
          </p:nvPr>
        </p:nvSpPr>
        <p:spPr>
          <a:xfrm>
            <a:off x="1918700" y="1485548"/>
            <a:ext cx="53067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/>
                </a:solidFill>
              </a:rPr>
              <a:t>Gracias!</a:t>
            </a:r>
            <a:endParaRPr sz="6000" dirty="0">
              <a:solidFill>
                <a:schemeClr val="accent6"/>
              </a:solidFill>
            </a:endParaRPr>
          </a:p>
        </p:txBody>
      </p:sp>
      <p:sp>
        <p:nvSpPr>
          <p:cNvPr id="253" name="Google Shape;253;p37"/>
          <p:cNvSpPr txBox="1">
            <a:spLocks noGrp="1"/>
          </p:cNvSpPr>
          <p:nvPr>
            <p:ph type="subTitle" idx="4294967295"/>
          </p:nvPr>
        </p:nvSpPr>
        <p:spPr>
          <a:xfrm>
            <a:off x="1918700" y="2593461"/>
            <a:ext cx="5306700" cy="8997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1"/>
                </a:solidFill>
              </a:rPr>
              <a:t>Por su amable atención</a:t>
            </a:r>
            <a:endParaRPr sz="32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628225" y="828738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MX" dirty="0"/>
              <a:t>Bienvenidos a los Laboratorios de Ciencias de la Escuela Nacional Colegio de Ciencias y Humanidades.</a:t>
            </a:r>
            <a:endParaRPr lang="es-MX" dirty="0">
              <a:effectLst/>
            </a:endParaRPr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541179" y="1694242"/>
            <a:ext cx="2984796" cy="1865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400" b="1" dirty="0"/>
              <a:t>DISEÑADOS</a:t>
            </a:r>
            <a:endParaRPr sz="1400" dirty="0"/>
          </a:p>
          <a:p>
            <a:pPr marL="101600" indent="0" algn="just">
              <a:buNone/>
            </a:pPr>
            <a:r>
              <a:rPr lang="es-MX" sz="1600" dirty="0"/>
              <a:t>Por el Centro de Ciencias Aplicadas y Desarrollo Tecnológico (CCADET) de la UNAM, con la colaboración de la Dirección General de Cómputo y de Tecnologías de Información y Comunicación (DGTIC).</a:t>
            </a:r>
          </a:p>
          <a:p>
            <a:pPr marL="101600" indent="0" algn="just">
              <a:buNone/>
            </a:pPr>
            <a:br>
              <a:rPr lang="es-MX" sz="1600" dirty="0"/>
            </a:br>
            <a:endParaRPr lang="es-MX" sz="1600" dirty="0"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1628225" y="1694243"/>
            <a:ext cx="2573905" cy="1865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b="1" dirty="0"/>
              <a:t>PRESENTACIÓN</a:t>
            </a:r>
            <a:endParaRPr sz="1400" dirty="0"/>
          </a:p>
          <a:p>
            <a:pPr marL="101600" indent="0" algn="just">
              <a:buNone/>
            </a:pPr>
            <a:r>
              <a:rPr lang="es-MX" sz="1600" dirty="0"/>
              <a:t>La transformación de los laboratorios curriculares de la Escuela Nacional Colegio de Ciencias y Humanidades, realizada por iniciativa del Rector José Narro Robles, para convertirlos en Laboratorios de Ciencias, inició en el año 2010.</a:t>
            </a:r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12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0" y="404077"/>
            <a:ext cx="7777537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MX" sz="3600" dirty="0">
                <a:solidFill>
                  <a:schemeClr val="accent6"/>
                </a:solidFill>
              </a:rPr>
              <a:t>Los objetivos que centraron el proyecto son:</a:t>
            </a:r>
            <a:endParaRPr sz="3600" dirty="0">
              <a:solidFill>
                <a:schemeClr val="accent6"/>
              </a:solidFill>
            </a:endParaRPr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294967295"/>
          </p:nvPr>
        </p:nvSpPr>
        <p:spPr>
          <a:xfrm>
            <a:off x="1587129" y="1228104"/>
            <a:ext cx="6046571" cy="18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lt1"/>
                </a:solidFill>
              </a:rPr>
              <a:t>Permitir la exploración de actividades que respondan a los intereses de aprendizaje de alumnos y profesores.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lt1"/>
                </a:solidFill>
              </a:rPr>
              <a:t>Apoyar de manera más completa los programas curriculares.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lt1"/>
                </a:solidFill>
              </a:rPr>
              <a:t>Favorecer el trabajo colaborativo dentro y fuera de las instalaciones escolares.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lt1"/>
                </a:solidFill>
              </a:rPr>
              <a:t>Integrar las Tecnologías de la Información y de Comunicación (TIC) a los procesos experimentales para fortalecer la comprensión de los conceptos científicos y la construcción de mejores representaciones de los fenómenos naturales en los estudiantes.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lt1"/>
                </a:solidFill>
              </a:rPr>
              <a:t>Minimizar el uso de equipos demostrativos.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lt1"/>
                </a:solidFill>
              </a:rPr>
              <a:t>Fomentar el desarrollo sustentable.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MX" sz="2000" dirty="0"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Google Shape;71;p17"/>
          <p:cNvSpPr txBox="1">
            <a:spLocks/>
          </p:cNvSpPr>
          <p:nvPr/>
        </p:nvSpPr>
        <p:spPr>
          <a:xfrm>
            <a:off x="1628225" y="3366058"/>
            <a:ext cx="5887500" cy="8718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sz="1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628225" y="828738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MX" dirty="0"/>
              <a:t>Bienvenidos a los Laboratorios de Ciencias de la Escuela Nacional Colegio de Ciencias y Humanidades.</a:t>
            </a:r>
            <a:endParaRPr lang="es-MX" dirty="0">
              <a:effectLst/>
            </a:endParaRPr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818602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/>
              <a:t>CAMBIO FÍSICO 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400" dirty="0"/>
              <a:t>Está ocurriendo en las prácticas docentes. Enseñar ciencias en estos espacios conlleva una transformación personal, un proceso de reflexión crítica y la transformación en la docencia, auxiliada por un entorno tecnológico.</a:t>
            </a:r>
            <a:endParaRPr sz="1400" b="1" dirty="0"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ESPACIOS DISEÑADOS</a:t>
            </a:r>
            <a:endParaRPr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MX" sz="1400" dirty="0"/>
              <a:t>Para introducir a los estudiantes en actividades  científico experimental empleando las tecnologías de la información y la comunicación, han significado una importante inversión de recursos para nuestra Universidad, tanto por su infraestructura como por la actualización docente que han requerido.</a:t>
            </a:r>
            <a:endParaRPr sz="1400" dirty="0"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1628225" y="3620325"/>
            <a:ext cx="5984926" cy="71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LOS ESTUDIANTES</a:t>
            </a:r>
            <a:endParaRPr sz="1200" b="1" dirty="0"/>
          </a:p>
          <a:p>
            <a:pPr marL="0" lvl="0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MX" sz="1400" dirty="0"/>
              <a:t>Modifican su manera de aprender en este proceso, dentro de los laboratorios que están diseñados para apoyar a desarrollar sus habilidades en las ciencias experimentales generando preguntas, planteando hipótesis, indagando y experimentando para obtener respuestas.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prestige"/>
      </p:transition>
    </mc:Choice>
    <mc:Fallback xmlns="">
      <p:transition spd="slow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ctrTitle" idx="4294967295"/>
          </p:nvPr>
        </p:nvSpPr>
        <p:spPr>
          <a:xfrm>
            <a:off x="1683726" y="2920241"/>
            <a:ext cx="6072028" cy="1354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/>
                </a:solidFill>
              </a:rPr>
              <a:t>Las actividades asignadas al Departamento de Laboratorios son:</a:t>
            </a:r>
            <a:endParaRPr sz="4000" dirty="0">
              <a:solidFill>
                <a:schemeClr val="accent6"/>
              </a:solidFill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4639808" y="955220"/>
            <a:ext cx="1277594" cy="129460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22"/>
          <p:cNvSpPr/>
          <p:nvPr/>
        </p:nvSpPr>
        <p:spPr>
          <a:xfrm rot="1473078">
            <a:off x="3478170" y="1601627"/>
            <a:ext cx="746986" cy="72763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22"/>
          <p:cNvSpPr/>
          <p:nvPr/>
        </p:nvSpPr>
        <p:spPr>
          <a:xfrm>
            <a:off x="4392708" y="831500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22"/>
          <p:cNvSpPr/>
          <p:nvPr/>
        </p:nvSpPr>
        <p:spPr>
          <a:xfrm rot="2487314">
            <a:off x="4182387" y="2273458"/>
            <a:ext cx="232678" cy="226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fracture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2437281" y="2066237"/>
            <a:ext cx="483912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r>
              <a:rPr lang="es-MX" dirty="0"/>
              <a:t> </a:t>
            </a:r>
            <a:r>
              <a:rPr lang="es-MX" sz="2800" dirty="0"/>
              <a:t>Asesorar a profesores y  alumnos en el uso de los recursos tecnológicos en los Laboratorios de Ciencias.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632">
            <a:off x="987131" y="3002817"/>
            <a:ext cx="2900302" cy="1962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crush"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466">
            <a:off x="110904" y="2886732"/>
            <a:ext cx="3260794" cy="183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000054" y="390418"/>
            <a:ext cx="3298004" cy="36378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/>
              <a:t>2.</a:t>
            </a:r>
          </a:p>
          <a:p>
            <a:pPr marL="0" lvl="0" indent="0">
              <a:buNone/>
            </a:pPr>
            <a:r>
              <a:rPr lang="es-MX" sz="2800" dirty="0"/>
              <a:t>Mantener funcionando adecuadamente los equipos de cómputo de los laboratorios de ciencias. </a:t>
            </a:r>
            <a:endParaRPr sz="2800" dirty="0"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2095929" y="2343638"/>
            <a:ext cx="5157626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endParaRPr dirty="0"/>
          </a:p>
          <a:p>
            <a:pPr algn="l"/>
            <a:r>
              <a:rPr lang="es-MX" sz="2800" dirty="0"/>
              <a:t> Impartir Cursos Taller a Profesores del área de ciencias experimentales para el buen uso y manejo de los recursos tecnológicos que ofrecen los Laboratorios de Ciencias.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222">
            <a:off x="5492541" y="2975976"/>
            <a:ext cx="3345771" cy="187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4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/>
          <p:nvPr/>
        </p:nvSpPr>
        <p:spPr>
          <a:xfrm>
            <a:off x="3461700" y="1258856"/>
            <a:ext cx="222060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sz="2800" dirty="0">
                <a:solidFill>
                  <a:schemeClr val="dk2"/>
                </a:solidFill>
                <a:latin typeface="Patrick Hand"/>
                <a:ea typeface="Patrick Hand"/>
                <a:cs typeface="Patrick Hand"/>
              </a:rPr>
              <a:t>Soporte técnico a equipos de cómputo de los Laboratorios de Ciencias</a:t>
            </a:r>
            <a:endParaRPr sz="2800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4297650" y="1022550"/>
            <a:ext cx="445741" cy="6235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4000" b="1" dirty="0">
                <a:latin typeface="Patrick Hand SC"/>
                <a:sym typeface="Patrick Hand SC"/>
              </a:rPr>
              <a:t>4.</a:t>
            </a:r>
            <a:endParaRPr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3" y="1258856"/>
            <a:ext cx="2777492" cy="2083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airplane"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585</Words>
  <Application>Microsoft Office PowerPoint</Application>
  <PresentationFormat>Presentación en pantalla (16:9)</PresentationFormat>
  <Paragraphs>62</Paragraphs>
  <Slides>16</Slides>
  <Notes>16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Patrick Hand SC</vt:lpstr>
      <vt:lpstr>Arial</vt:lpstr>
      <vt:lpstr>Patrick Hand</vt:lpstr>
      <vt:lpstr>Wingdings</vt:lpstr>
      <vt:lpstr>Talbot template</vt:lpstr>
      <vt:lpstr>Laboratorios de Ciencias Ing.  Roberto Domínguez Hernández Técnico Académico de Cómputo   </vt:lpstr>
      <vt:lpstr>Bienvenidos a los Laboratorios de Ciencias de la Escuela Nacional Colegio de Ciencias y Humanidades.</vt:lpstr>
      <vt:lpstr>Los objetivos que centraron el proyecto son:</vt:lpstr>
      <vt:lpstr>Bienvenidos a los Laboratorios de Ciencias de la Escuela Nacional Colegio de Ciencias y Humanidades.</vt:lpstr>
      <vt:lpstr>Las actividades asignadas al Departamento de Laboratorios son:</vt:lpstr>
      <vt:lpstr>1.  Asesorar a profesores y  alumnos en el uso de los recursos tecnológicos en los Laboratorios de Ciencias.</vt:lpstr>
      <vt:lpstr>Presentación de PowerPoint</vt:lpstr>
      <vt:lpstr>3.  Impartir Cursos Taller a Profesores del área de ciencias experimentales para el buen uso y manejo de los recursos tecnológicos que ofrecen los Laboratorios de Ciencias.</vt:lpstr>
      <vt:lpstr>Presentación de PowerPoint</vt:lpstr>
      <vt:lpstr>5. </vt:lpstr>
      <vt:lpstr>6. </vt:lpstr>
      <vt:lpstr>Presentación de PowerPoint</vt:lpstr>
      <vt:lpstr>Presentación de PowerPoint</vt:lpstr>
      <vt:lpstr>Presentación de PowerPoint</vt:lpstr>
      <vt:lpstr>10. 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Laboratorios de Ciencias, UNAM  Ing.  Roberto Domínguez Hernández Técnico Académico de Cómputo</dc:title>
  <dc:creator>DOHR</dc:creator>
  <cp:lastModifiedBy>Admin</cp:lastModifiedBy>
  <cp:revision>45</cp:revision>
  <dcterms:modified xsi:type="dcterms:W3CDTF">2022-06-13T18:59:17Z</dcterms:modified>
</cp:coreProperties>
</file>